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71" r:id="rId4"/>
    <p:sldId id="264" r:id="rId5"/>
    <p:sldId id="258" r:id="rId6"/>
    <p:sldId id="267" r:id="rId7"/>
    <p:sldId id="260" r:id="rId8"/>
    <p:sldId id="269" r:id="rId9"/>
    <p:sldId id="268" r:id="rId10"/>
    <p:sldId id="265" r:id="rId11"/>
    <p:sldId id="266" r:id="rId12"/>
    <p:sldId id="261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E0C367-7D52-8B25-5DD6-460B2423F668}" v="60" dt="2021-02-19T22:37:23.133"/>
    <p1510:client id="{1EB19A56-6F12-D6BB-918F-AF83720CE9CB}" v="502" dt="2021-02-24T22:00:44.119"/>
    <p1510:client id="{3094B49F-A04C-B000-C01E-0FF1676B52EF}" v="3" dt="2021-03-15T18:12:13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s, Jamie" userId="S::560707@park.edu::c0f5a302-2afb-40a5-ae24-90370ff55928" providerId="AD" clId="Web-{3094B49F-A04C-B000-C01E-0FF1676B52EF}"/>
    <pc:docChg chg="modSld">
      <pc:chgData name="Els, Jamie" userId="S::560707@park.edu::c0f5a302-2afb-40a5-ae24-90370ff55928" providerId="AD" clId="Web-{3094B49F-A04C-B000-C01E-0FF1676B52EF}" dt="2021-03-15T18:12:12.260" v="0" actId="20577"/>
      <pc:docMkLst>
        <pc:docMk/>
      </pc:docMkLst>
      <pc:sldChg chg="modSp">
        <pc:chgData name="Els, Jamie" userId="S::560707@park.edu::c0f5a302-2afb-40a5-ae24-90370ff55928" providerId="AD" clId="Web-{3094B49F-A04C-B000-C01E-0FF1676B52EF}" dt="2021-03-15T18:12:12.260" v="0" actId="20577"/>
        <pc:sldMkLst>
          <pc:docMk/>
          <pc:sldMk cId="3840707403" sldId="256"/>
        </pc:sldMkLst>
        <pc:spChg chg="mod">
          <ac:chgData name="Els, Jamie" userId="S::560707@park.edu::c0f5a302-2afb-40a5-ae24-90370ff55928" providerId="AD" clId="Web-{3094B49F-A04C-B000-C01E-0FF1676B52EF}" dt="2021-03-15T18:12:12.260" v="0" actId="20577"/>
          <ac:spMkLst>
            <pc:docMk/>
            <pc:sldMk cId="3840707403" sldId="256"/>
            <ac:spMk id="3" creationId="{056715F2-97B4-4C8E-AEC7-B47B84CC0B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90802-16BE-4199-8214-185247F0D38F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738A6-DD5C-4288-B050-18CB98782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8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Games can be customized to fit your classroom!</a:t>
            </a:r>
          </a:p>
          <a:p>
            <a:r>
              <a:rPr lang="en-US" dirty="0"/>
              <a:t>Send us an email if you want a copy of the game list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738A6-DD5C-4288-B050-18CB987827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84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Games can be customized to fit your classroom!</a:t>
            </a:r>
          </a:p>
          <a:p>
            <a:r>
              <a:rPr lang="en-US" dirty="0"/>
              <a:t>Send us an email if you want a copy of the game list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738A6-DD5C-4288-B050-18CB987827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97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Games can be customized to fit your classroom!</a:t>
            </a:r>
          </a:p>
          <a:p>
            <a:r>
              <a:rPr lang="en-US" dirty="0"/>
              <a:t>Send us an email if you want a copy of the game list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738A6-DD5C-4288-B050-18CB987827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BE9DD-8A85-44A7-A320-F4C1CE4CA9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DB4630-EE40-4C33-8FC6-F0632604D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8A1A8-26D2-4486-9D82-4EBFC935D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AA229-6A09-46AE-80FA-8ACB65D2F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915C0-37A6-45E2-97A1-ECA2BC74A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92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AAD4-2612-4F16-A12C-864DF27F2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D6035F-F9BB-4CC6-A942-15AE462AB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E03BA-E233-490A-B504-907F4435C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DCAE0-B039-4600-9FCF-81995F7F5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587BA-B73C-4930-9B2F-2185FA47D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8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08397E-EA33-4734-AB08-BDBD43B7ED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264887-D9A1-4A06-87F2-C84E2D2FC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1EA00-F3A7-435E-A15F-F5EB203AA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B9883-47CB-4E27-88B6-0E679DAEC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8EDD2-E546-423F-AF14-6F699633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77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F2CF8-E055-41BE-993A-382CF5D43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B379CC-F3C1-438B-9B04-60CC4C01C2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039" indent="0" algn="ctr">
              <a:buNone/>
              <a:defRPr sz="2000"/>
            </a:lvl2pPr>
            <a:lvl3pPr marL="912201" indent="0" algn="ctr">
              <a:buNone/>
              <a:defRPr sz="1900"/>
            </a:lvl3pPr>
            <a:lvl4pPr marL="1368302" indent="0" algn="ctr">
              <a:buNone/>
              <a:defRPr sz="1600"/>
            </a:lvl4pPr>
            <a:lvl5pPr marL="1824402" indent="0" algn="ctr">
              <a:buNone/>
              <a:defRPr sz="1600"/>
            </a:lvl5pPr>
            <a:lvl6pPr marL="2280566" indent="0" algn="ctr">
              <a:buNone/>
              <a:defRPr sz="1600"/>
            </a:lvl6pPr>
            <a:lvl7pPr marL="2736602" indent="0" algn="ctr">
              <a:buNone/>
              <a:defRPr sz="1600"/>
            </a:lvl7pPr>
            <a:lvl8pPr marL="3192640" indent="0" algn="ctr">
              <a:buNone/>
              <a:defRPr sz="1600"/>
            </a:lvl8pPr>
            <a:lvl9pPr marL="36486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63182-D06F-473D-B494-80E889C1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FE93A-0E7E-4106-8EC3-62CBC4BC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24A95-7178-4810-B4AD-7028D887E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12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893C0-942B-4C4E-B67B-F80EE7708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CF11D-E791-48E5-9A73-1EB9F070B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E9EA6-8D20-4FF5-BEBB-98A683D5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172B5-2DC1-472C-95B0-B02BF4E3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238CB-336D-41F3-B0EA-657AA2539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49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AF5B2-25EF-409E-98FD-AC9F6316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7E5851-D6D4-4AD8-9D37-3B861C279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0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22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683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44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0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66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2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486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B1DD5-ADCA-489D-87BC-D684AC78B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12025-DABA-4C86-BD31-F38EF41BC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21DC4-2C43-439F-B6B4-C50734B3C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17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82A33-2A48-490A-AE45-F430F5DFE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C22FE-36F3-43A7-9ABA-A863B4F549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8CC98D-109D-482D-8E49-84510D225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EBF5AB-E458-49EF-8FA9-D88A41BB7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4CCD6-84DB-49F9-851D-EB6D9A423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6F313-9B5A-4630-8F61-BE08CEAAC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32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4872-CC83-426A-BD5A-0A5394FBE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5D59E-C399-4D53-AB77-75114B4B5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E1512-93A4-4B4A-970E-9D97159863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9D8B2F-476E-4EA9-837F-C7C59B646F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4EF3C2-AB3A-4524-8CE9-02A2222E88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4B78CB-13EA-43B0-B1E2-9268F12BC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BAB20-DB40-472E-B5E0-8CBC40700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1291F1-6F71-4969-94DE-AAADA9A10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26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BAD4-49F2-4A4E-9813-535CE3979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CE20F5-4725-4A7E-99FF-5AD32A3A7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A61494-708D-43D3-BB9D-C03B16B4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2DF596-1CC3-4F37-AFD4-C39019E95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37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97C291-F3AE-42D5-B7E6-7E945ABF9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355919-88AD-48FA-8938-D4041BA7B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A1E2C1-29E7-4690-A102-BD4E563B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99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24BFE-51A2-43A7-BBF9-91C85CAC0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385A-0622-44BA-B05B-0055EED4A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23E59C-765B-4D4E-96E2-AA9AAEA8B4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039" indent="0">
              <a:buNone/>
              <a:defRPr sz="1500"/>
            </a:lvl2pPr>
            <a:lvl3pPr marL="912201" indent="0">
              <a:buNone/>
              <a:defRPr sz="1200"/>
            </a:lvl3pPr>
            <a:lvl4pPr marL="1368302" indent="0">
              <a:buNone/>
              <a:defRPr sz="1100"/>
            </a:lvl4pPr>
            <a:lvl5pPr marL="1824402" indent="0">
              <a:buNone/>
              <a:defRPr sz="1100"/>
            </a:lvl5pPr>
            <a:lvl6pPr marL="2280566" indent="0">
              <a:buNone/>
              <a:defRPr sz="1100"/>
            </a:lvl6pPr>
            <a:lvl7pPr marL="2736602" indent="0">
              <a:buNone/>
              <a:defRPr sz="1100"/>
            </a:lvl7pPr>
            <a:lvl8pPr marL="3192640" indent="0">
              <a:buNone/>
              <a:defRPr sz="1100"/>
            </a:lvl8pPr>
            <a:lvl9pPr marL="364867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D4F9A3-A723-48A1-BD90-EB7FD5263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E82ED5-48DA-482A-8917-1B51352F1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E318A4-E9A1-4E94-A126-33900565B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06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CA16-C42B-43D6-98D2-EC7CF7E7D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99018-8BE7-451B-885D-5F6F72363C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F008B-9042-4A67-AA3B-EC11312B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A610-B8B1-435F-90EC-ACA01BE8F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37BAE-3B36-461F-A2BC-DBD8F740E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00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6676B-33C6-425B-A195-B78A86A6A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97F2B5-BC4B-431A-8A6D-5DD4522DC0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039" indent="0">
              <a:buNone/>
              <a:defRPr sz="2800"/>
            </a:lvl2pPr>
            <a:lvl3pPr marL="912201" indent="0">
              <a:buNone/>
              <a:defRPr sz="2400"/>
            </a:lvl3pPr>
            <a:lvl4pPr marL="1368302" indent="0">
              <a:buNone/>
              <a:defRPr sz="2000"/>
            </a:lvl4pPr>
            <a:lvl5pPr marL="1824402" indent="0">
              <a:buNone/>
              <a:defRPr sz="2000"/>
            </a:lvl5pPr>
            <a:lvl6pPr marL="2280566" indent="0">
              <a:buNone/>
              <a:defRPr sz="2000"/>
            </a:lvl6pPr>
            <a:lvl7pPr marL="2736602" indent="0">
              <a:buNone/>
              <a:defRPr sz="2000"/>
            </a:lvl7pPr>
            <a:lvl8pPr marL="3192640" indent="0">
              <a:buNone/>
              <a:defRPr sz="2000"/>
            </a:lvl8pPr>
            <a:lvl9pPr marL="364867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1EDBDB-7085-44F0-B735-92630EF04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039" indent="0">
              <a:buNone/>
              <a:defRPr sz="1500"/>
            </a:lvl2pPr>
            <a:lvl3pPr marL="912201" indent="0">
              <a:buNone/>
              <a:defRPr sz="1200"/>
            </a:lvl3pPr>
            <a:lvl4pPr marL="1368302" indent="0">
              <a:buNone/>
              <a:defRPr sz="1100"/>
            </a:lvl4pPr>
            <a:lvl5pPr marL="1824402" indent="0">
              <a:buNone/>
              <a:defRPr sz="1100"/>
            </a:lvl5pPr>
            <a:lvl6pPr marL="2280566" indent="0">
              <a:buNone/>
              <a:defRPr sz="1100"/>
            </a:lvl6pPr>
            <a:lvl7pPr marL="2736602" indent="0">
              <a:buNone/>
              <a:defRPr sz="1100"/>
            </a:lvl7pPr>
            <a:lvl8pPr marL="3192640" indent="0">
              <a:buNone/>
              <a:defRPr sz="1100"/>
            </a:lvl8pPr>
            <a:lvl9pPr marL="364867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1E7CBB-56A6-46E4-A3D8-467DEBEF6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D0170-4383-4178-AB42-4A2C1B260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77925F-4A36-4E6E-ABC4-3F685CA16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49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AF6AF-F894-4B49-B26D-1978DB1CF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7DFE7E-E79D-4A6B-8067-B6FCC941D7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3BF3C-5365-4001-88AC-C63CD0D07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2569F-9476-4382-BC7C-0CF48594F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17BF4-5AEC-4038-9BD9-D64CBDD95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28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102D6B-74CF-47C5-8BEE-EFC9916D64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4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5F7EB3-0511-44BF-AA1C-5BE40C55EE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4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051D5-DCC0-4954-B890-A08C4978B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457C5-B9B4-4823-9591-7BCF1CFB7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0E6B5-FBE7-4694-A6FE-0BF8AEACB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14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9436B-E45D-417B-9A78-81B829006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E6A192-A9E9-4657-B03E-6635D14D3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3A9938-E5EA-4252-A254-E0713481E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8A018-B0DD-4857-991E-05D109BE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DB40A-718E-4F91-AD53-26CBFA83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81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EE2D9-0845-4458-9A41-2F9019586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429D9-E59E-400A-8304-5E8F513B0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E742CD-A580-4379-AC50-7EFBDECE87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43727-A881-428A-88BE-0D21551FA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E6D6DA-FEBB-4A1F-A92A-5EB96F21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B94ED9-2033-43B5-9C70-39A97070B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23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2FC34-AF7B-4251-8A1B-FC02B45EB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3D5AC-B203-4228-B6BD-381908F0E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063FEC-9DD9-4110-AEF6-B12E7E468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CA919-3289-4769-A9CA-44C0493284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011983-1A58-4A9B-B755-0A5B9A01BA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2D43D9-BFA5-44E9-B0A1-92DF22F62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496F1D-9EDE-4335-B3CD-10CFB0743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94DA5C-5DFA-4DCB-B046-64B45755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06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6323-5654-44A5-97A2-B7BC671FA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EE1A46-6DDC-4205-ABCD-E8A04A95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C0E6A3-FC99-46C9-B7B8-695258B21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C5B14-A8A3-489C-B339-9672FC16D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1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3E83EF-7865-4020-8089-76AF3485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CE11B5-53E1-4197-BD71-E0BABD214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1D13D-7B60-4B03-A4EC-CB450A1EC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05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A010A-2D8C-45F5-B6E6-7993CB455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32D3D-9798-4F63-899D-6D6AE1800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EDC5F7-897D-4E5E-ADB5-5698700C1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473B4B-2A4F-41FB-9598-5CA9EC45A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B5C41-53E9-4AAA-8737-C535B848D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E0A42-DA3F-4802-8A8A-BDBC9B926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2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2F48C-4E90-4A16-BAA4-0455B6544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C91786-DC8F-4146-9CC6-B2CA43B87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6D0E87-98BA-4066-88F5-948D6B157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30A3BE-DE0B-4702-AC05-4CA2AEDC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A604C-B05C-43F8-920E-E7B4D020E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F6F9C-C2CC-42C4-A2C4-17CB44E47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7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DE0426-9E5A-4C66-9130-521993EA6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C0BCED-96F2-413C-8E71-33D892C04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AB98A-9242-4269-9ACF-9D58657C98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B2323-339A-4632-B3C7-A60F18C7945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C9BA3C-4799-4DBD-9F9A-5924FFB53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9E37D-777A-4389-ABFE-CCDCFCD56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ACA3B-9B5E-47CE-829D-4A63BFB2B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F3145D-F546-4A8A-BD02-945D82E5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246" tIns="45718" rIns="9124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B77D2-1B58-46A1-A5BB-D175A6DD9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246" tIns="45718" rIns="9124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DC26D-5549-4C1C-815F-9E629DE480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246" tIns="45718" rIns="9124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0A942-5644-4BAB-B65A-841B5E8753C0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08B57-EC0C-4A22-A399-648BD9AAF8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246" tIns="45718" rIns="9124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B4CAF-06B3-4024-8C0A-78989CC38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246" tIns="45718" rIns="9124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7F453-9779-4C94-9DC9-002FB831F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2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220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82" indent="-228082" algn="l" defTabSz="91220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46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282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320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359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521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623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722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886" indent="-228082" algn="l" defTabSz="9122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3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201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3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4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566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6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64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67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doi:10.4018/978-1-7998-4960-5.ch009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6BE79-A004-4A94-9DAB-B7066ECFA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3358" y="87794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Students and Gamification: Using Games to Increase Student Engagement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6715F2-97B4-4C8E-AEC7-B47B84CC0B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/>
              <a:t>Zac Jarrard, Rashad Mahyaddinli and Susan Keim, PhD</a:t>
            </a:r>
          </a:p>
          <a:p>
            <a:r>
              <a:rPr lang="en-US" dirty="0"/>
              <a:t>Virtual Academic Conference</a:t>
            </a:r>
          </a:p>
          <a:p>
            <a:r>
              <a:rPr lang="en-US" dirty="0"/>
              <a:t>March 13, 2021</a:t>
            </a:r>
          </a:p>
          <a:p>
            <a:r>
              <a:rPr lang="en-US" dirty="0"/>
              <a:t>Hauptmann School of Public Affairs</a:t>
            </a:r>
          </a:p>
          <a:p>
            <a:r>
              <a:rPr lang="en-US" dirty="0"/>
              <a:t>Park University</a:t>
            </a:r>
          </a:p>
        </p:txBody>
      </p:sp>
    </p:spTree>
    <p:extLst>
      <p:ext uri="{BB962C8B-B14F-4D97-AF65-F5344CB8AC3E}">
        <p14:creationId xmlns:p14="http://schemas.microsoft.com/office/powerpoint/2010/main" val="3840707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F5E4C-C942-4CAB-BECF-04C4E4069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Tips for Faculty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68A02-3B82-4A03-99BA-B1B43F0B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Trust your students and their gamification experience</a:t>
            </a:r>
          </a:p>
          <a:p>
            <a:r>
              <a:rPr lang="en-US" dirty="0"/>
              <a:t>Gather gamification ideas from your students</a:t>
            </a:r>
          </a:p>
          <a:p>
            <a:r>
              <a:rPr lang="en-US" dirty="0"/>
              <a:t>Co-create a gamification idea with students</a:t>
            </a:r>
          </a:p>
          <a:p>
            <a:r>
              <a:rPr lang="en-US" dirty="0"/>
              <a:t>Ask students for help</a:t>
            </a:r>
          </a:p>
          <a:p>
            <a:r>
              <a:rPr lang="en-US" dirty="0"/>
              <a:t>Test a gamification idea in a course module</a:t>
            </a:r>
          </a:p>
          <a:p>
            <a:r>
              <a:rPr lang="en-US" dirty="0"/>
              <a:t>Share your experience with colleagues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E82C23-16CB-4697-8969-1C8538F2F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6605" y="4932020"/>
            <a:ext cx="3030441" cy="1807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00D31D-F1D6-4E42-9CB3-66A7F92F2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6606" y="1825625"/>
            <a:ext cx="2971458" cy="297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7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67941-137D-48BD-9A0D-D85DCA747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BD8D9-17E9-408C-B299-A7639BAB6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Burke, B. (2014). Gamify: How gamification motivates people to do extraordinary things. New York, NY: </a:t>
            </a:r>
            <a:r>
              <a:rPr lang="en-US" dirty="0" err="1"/>
              <a:t>Bibliomotion</a:t>
            </a:r>
            <a:r>
              <a:rPr lang="en-US" dirty="0"/>
              <a:t>, Inc.</a:t>
            </a:r>
          </a:p>
          <a:p>
            <a:r>
              <a:rPr lang="en-US" dirty="0"/>
              <a:t>Keim, S., &amp; Jarrard, Z. (2021). Board Games, Zombies, and Minecraft: Gamification in Higher Education. In Choi, D. H., Dailey-Hebert, A., &amp; Estes, J. S. (Ed.), Current and Prospective Applications of Virtual Reality in Higher Education (pp. 194-215). IGI Global. </a:t>
            </a:r>
            <a:r>
              <a:rPr lang="en-US" dirty="0">
                <a:hlinkClick r:id="rId2"/>
              </a:rPr>
              <a:t>http://doi:10.4018/978-1-7998-4960-5.ch009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69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F5E4C-C942-4CAB-BECF-04C4E4069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Calibri Light"/>
              </a:rPr>
              <a:t>Questions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68A02-3B82-4A03-99BA-B1B43F0B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5A7BA93-4FC7-4468-99A8-7A24548DE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664" y="1400844"/>
            <a:ext cx="10219426" cy="519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62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19426-8C5A-47C9-AFFA-02F3D1172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Calibri Light"/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E3448-D3EE-42EB-84F9-7350318CE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246" tIns="45718" rIns="91246" bIns="45718" rtlCol="0" anchor="t">
            <a:normAutofit/>
          </a:bodyPr>
          <a:lstStyle/>
          <a:p>
            <a:pPr marL="227965" indent="-227965"/>
            <a:r>
              <a:rPr lang="en-US" dirty="0">
                <a:cs typeface="Calibri" panose="020F0502020204030204"/>
              </a:rPr>
              <a:t>Gamification Defined</a:t>
            </a:r>
          </a:p>
          <a:p>
            <a:pPr marL="227965" indent="-227965"/>
            <a:r>
              <a:rPr lang="en-US" dirty="0">
                <a:cs typeface="Calibri" panose="020F0502020204030204"/>
              </a:rPr>
              <a:t>Games and Student Engagement</a:t>
            </a:r>
          </a:p>
          <a:p>
            <a:pPr marL="227965" indent="-227965"/>
            <a:r>
              <a:rPr lang="en-US" dirty="0">
                <a:cs typeface="Calibri" panose="020F0502020204030204"/>
              </a:rPr>
              <a:t>Gamification Examples in the Classroom</a:t>
            </a:r>
          </a:p>
          <a:p>
            <a:pPr marL="227965" indent="-227965"/>
            <a:r>
              <a:rPr lang="en-US" dirty="0">
                <a:cs typeface="Calibri" panose="020F0502020204030204"/>
              </a:rPr>
              <a:t>Lessons Learned</a:t>
            </a:r>
          </a:p>
          <a:p>
            <a:pPr marL="227965" indent="-227965"/>
            <a:r>
              <a:rPr lang="en-US" dirty="0">
                <a:cs typeface="Calibri" panose="020F0502020204030204"/>
              </a:rPr>
              <a:t>Tips for Faculty</a:t>
            </a:r>
          </a:p>
          <a:p>
            <a:pPr marL="227965" indent="-227965"/>
            <a:r>
              <a:rPr lang="en-US" dirty="0">
                <a:cs typeface="Calibri" panose="020F0502020204030204"/>
              </a:rPr>
              <a:t>Questions</a:t>
            </a:r>
          </a:p>
          <a:p>
            <a:pPr marL="227965" indent="-227965"/>
            <a:endParaRPr lang="en-US" dirty="0">
              <a:cs typeface="Calibri" panose="020F0502020204030204"/>
            </a:endParaRPr>
          </a:p>
          <a:p>
            <a:pPr marL="683895" lvl="1" indent="-227965"/>
            <a:endParaRPr lang="en-US" dirty="0">
              <a:cs typeface="Calibri" panose="020F0502020204030204"/>
            </a:endParaRPr>
          </a:p>
          <a:p>
            <a:pPr marL="683895" lvl="1" indent="-227965"/>
            <a:endParaRPr lang="en-US" dirty="0">
              <a:cs typeface="Calibri" panose="020F0502020204030204"/>
            </a:endParaRPr>
          </a:p>
          <a:p>
            <a:pPr marL="455930" lvl="1" indent="0">
              <a:buNone/>
            </a:pPr>
            <a:endParaRPr lang="en-US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53157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19426-8C5A-47C9-AFFA-02F3D1172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Gamification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E3448-D3EE-42EB-84F9-7350318CE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246" tIns="45718" rIns="91246" bIns="45718" rtlCol="0" anchor="t">
            <a:normAutofit/>
          </a:bodyPr>
          <a:lstStyle/>
          <a:p>
            <a:pPr marL="227965" indent="-227965"/>
            <a:r>
              <a:rPr lang="en-US" dirty="0"/>
              <a:t>Games People Play</a:t>
            </a:r>
            <a:endParaRPr lang="en-US"/>
          </a:p>
          <a:p>
            <a:pPr marL="683895" lvl="1" indent="-227965"/>
            <a:r>
              <a:rPr lang="en-US" dirty="0"/>
              <a:t>Bones, chess, and video games</a:t>
            </a:r>
            <a:endParaRPr lang="en-US" dirty="0">
              <a:cs typeface="Calibri" panose="020F0502020204030204"/>
            </a:endParaRPr>
          </a:p>
          <a:p>
            <a:pPr marL="227965" indent="-227965"/>
            <a:r>
              <a:rPr lang="en-US" dirty="0"/>
              <a:t>Gamification Defined</a:t>
            </a:r>
            <a:endParaRPr lang="en-US" dirty="0">
              <a:cs typeface="Calibri" panose="020F0502020204030204"/>
            </a:endParaRPr>
          </a:p>
          <a:p>
            <a:pPr marL="683895" lvl="1" indent="-227965"/>
            <a:r>
              <a:rPr lang="en-US" dirty="0"/>
              <a:t>Engaging and motivating people to achieve goals</a:t>
            </a:r>
            <a:endParaRPr lang="en-US" dirty="0">
              <a:cs typeface="Calibri"/>
            </a:endParaRPr>
          </a:p>
          <a:p>
            <a:pPr marL="683895" lvl="1" indent="-227965"/>
            <a:r>
              <a:rPr lang="en-US" dirty="0"/>
              <a:t>Challenging and fun</a:t>
            </a:r>
            <a:endParaRPr lang="en-US" dirty="0">
              <a:cs typeface="Calibri" panose="020F0502020204030204"/>
            </a:endParaRPr>
          </a:p>
          <a:p>
            <a:pPr marL="227965" indent="-227965"/>
            <a:r>
              <a:rPr lang="en-US" dirty="0"/>
              <a:t>Unintended Benefits</a:t>
            </a:r>
            <a:endParaRPr lang="en-US" dirty="0">
              <a:cs typeface="Calibri" panose="020F0502020204030204"/>
            </a:endParaRPr>
          </a:p>
          <a:p>
            <a:pPr marL="683895" lvl="1" indent="-227965"/>
            <a:r>
              <a:rPr lang="en-US" dirty="0"/>
              <a:t>Problem solving</a:t>
            </a:r>
            <a:endParaRPr lang="en-US" dirty="0">
              <a:cs typeface="Calibri" panose="020F0502020204030204"/>
            </a:endParaRPr>
          </a:p>
          <a:p>
            <a:pPr marL="683895" lvl="1" indent="-227965"/>
            <a:r>
              <a:rPr lang="en-US" dirty="0"/>
              <a:t>Transferable skills</a:t>
            </a:r>
            <a:endParaRPr lang="en-US" dirty="0">
              <a:cs typeface="Calibri" panose="020F0502020204030204"/>
            </a:endParaRPr>
          </a:p>
          <a:p>
            <a:pPr marL="683895" lvl="1" indent="-227965"/>
            <a:endParaRPr lang="en-US" dirty="0">
              <a:cs typeface="Calibri" panose="020F0502020204030204"/>
            </a:endParaRPr>
          </a:p>
          <a:p>
            <a:pPr marL="683895" lvl="1" indent="-227965"/>
            <a:endParaRPr lang="en-US" dirty="0">
              <a:cs typeface="Calibri" panose="020F0502020204030204"/>
            </a:endParaRPr>
          </a:p>
          <a:p>
            <a:pPr marL="455930" lvl="1" indent="0">
              <a:buNone/>
            </a:pPr>
            <a:endParaRPr lang="en-US" dirty="0">
              <a:cs typeface="Calibri" panose="020F0502020204030204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7E7684F6-33AD-4EF1-A091-104481F42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948" y="1177750"/>
            <a:ext cx="3648973" cy="2417784"/>
          </a:xfrm>
          <a:prstGeom prst="rect">
            <a:avLst/>
          </a:prstGeom>
        </p:spPr>
      </p:pic>
      <p:pic>
        <p:nvPicPr>
          <p:cNvPr id="6" name="Picture 7" descr="A picture containing text, person, person, indoor&#10;&#10;Description automatically generated">
            <a:extLst>
              <a:ext uri="{FF2B5EF4-FFF2-40B4-BE49-F238E27FC236}">
                <a16:creationId xmlns:a16="http://schemas.microsoft.com/office/drawing/2014/main" id="{DB69954D-A0D5-4A79-A05F-1EF488FE3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344" y="3794429"/>
            <a:ext cx="4281577" cy="28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2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25E66-82B7-46B9-8670-5189075F7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Games and Student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6D1C9-01A1-4B7B-AB6C-C18D4394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Classroom Goals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r>
              <a:rPr lang="en-US" dirty="0"/>
              <a:t>Student Benefits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r>
              <a:rPr lang="en-US" dirty="0"/>
              <a:t>Possibilities</a:t>
            </a: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2B5DF6-CF52-462B-A1FB-23D9A18F8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8585" y="4158223"/>
            <a:ext cx="3650272" cy="2422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C0FF76-1180-46E6-BE01-B019671CD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585" y="1422302"/>
            <a:ext cx="3554343" cy="237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20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622B-7166-4817-87DC-911DD5B79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Student Perspectives on Gamification</a:t>
            </a:r>
          </a:p>
        </p:txBody>
      </p:sp>
      <p:pic>
        <p:nvPicPr>
          <p:cNvPr id="6" name="FCI Virtual Conference Video 2">
            <a:hlinkClick r:id="" action="ppaction://media"/>
            <a:extLst>
              <a:ext uri="{FF2B5EF4-FFF2-40B4-BE49-F238E27FC236}">
                <a16:creationId xmlns:a16="http://schemas.microsoft.com/office/drawing/2014/main" id="{A9AEC93F-3202-4171-92E9-8F56BD851EB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4730" y="1372107"/>
            <a:ext cx="9103795" cy="5120768"/>
          </a:xfrm>
        </p:spPr>
      </p:pic>
    </p:spTree>
    <p:extLst>
      <p:ext uri="{BB962C8B-B14F-4D97-AF65-F5344CB8AC3E}">
        <p14:creationId xmlns:p14="http://schemas.microsoft.com/office/powerpoint/2010/main" val="13589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9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FDB66-1CE1-4CE7-9000-36496E23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Calibri Light"/>
              </a:rPr>
              <a:t>Gamification Example: Minecraft</a:t>
            </a:r>
            <a:endParaRPr lang="en-US" dirty="0"/>
          </a:p>
        </p:txBody>
      </p:sp>
      <p:pic>
        <p:nvPicPr>
          <p:cNvPr id="5" name="Picture 8" descr="A picture containing cake, decorated&#10;&#10;Description automatically generated">
            <a:extLst>
              <a:ext uri="{FF2B5EF4-FFF2-40B4-BE49-F238E27FC236}">
                <a16:creationId xmlns:a16="http://schemas.microsoft.com/office/drawing/2014/main" id="{902DBB98-70F3-46D7-97AD-EDE6BD83E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062" y="1298189"/>
            <a:ext cx="9946255" cy="533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63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FDB66-1CE1-4CE7-9000-36496E23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cs typeface="Calibri Light"/>
              </a:rPr>
              <a:t>Gamification Example: Kahoot!</a:t>
            </a:r>
            <a:endParaRPr lang="en-US" dirty="0"/>
          </a:p>
        </p:txBody>
      </p:sp>
      <p:pic>
        <p:nvPicPr>
          <p:cNvPr id="4" name="Picture 4" descr="A picture containing text, different, screenshot&#10;&#10;Description automatically generated">
            <a:extLst>
              <a:ext uri="{FF2B5EF4-FFF2-40B4-BE49-F238E27FC236}">
                <a16:creationId xmlns:a16="http://schemas.microsoft.com/office/drawing/2014/main" id="{F02BA183-9F09-4FEF-BC37-F6C51F083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174" y="1350753"/>
            <a:ext cx="7042029" cy="529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76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FDB66-1CE1-4CE7-9000-36496E23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Games for Student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1D22B-BB79-4ECE-B885-4848B651D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Our Favorite Games</a:t>
            </a:r>
          </a:p>
          <a:p>
            <a:pPr lvl="1"/>
            <a:r>
              <a:rPr lang="en-US" dirty="0"/>
              <a:t>Monopoly, Card Games, Ticket to Ride, Chess, Pandemic, Cribbage, Kahoot!</a:t>
            </a:r>
          </a:p>
          <a:p>
            <a:r>
              <a:rPr lang="en-US" dirty="0"/>
              <a:t>Free Online Games</a:t>
            </a:r>
          </a:p>
          <a:p>
            <a:pPr lvl="1"/>
            <a:r>
              <a:rPr lang="en-US" dirty="0" err="1"/>
              <a:t>Acadley</a:t>
            </a:r>
            <a:r>
              <a:rPr lang="en-US" dirty="0"/>
              <a:t>, </a:t>
            </a:r>
            <a:r>
              <a:rPr lang="en-US" dirty="0" err="1"/>
              <a:t>SeeSaw</a:t>
            </a:r>
            <a:r>
              <a:rPr lang="en-US" dirty="0"/>
              <a:t>, Socrative, Kids A-Z, Blackboard Learn, </a:t>
            </a:r>
            <a:r>
              <a:rPr lang="en-US" dirty="0" err="1"/>
              <a:t>Quizalize</a:t>
            </a:r>
            <a:r>
              <a:rPr lang="en-US" dirty="0"/>
              <a:t>, </a:t>
            </a:r>
            <a:r>
              <a:rPr lang="en-US" dirty="0" err="1"/>
              <a:t>MindTickle</a:t>
            </a:r>
            <a:r>
              <a:rPr lang="en-US" dirty="0"/>
              <a:t>, Nearpod, </a:t>
            </a:r>
            <a:r>
              <a:rPr lang="en-US" dirty="0" err="1"/>
              <a:t>Brainscape</a:t>
            </a:r>
            <a:r>
              <a:rPr lang="en-US" dirty="0"/>
              <a:t>, </a:t>
            </a:r>
            <a:r>
              <a:rPr lang="en-US" dirty="0" err="1"/>
              <a:t>Slido</a:t>
            </a:r>
            <a:r>
              <a:rPr lang="en-US" dirty="0"/>
              <a:t>, </a:t>
            </a:r>
            <a:r>
              <a:rPr lang="en-US" dirty="0" err="1"/>
              <a:t>LearnZillon</a:t>
            </a:r>
            <a:r>
              <a:rPr lang="en-US" dirty="0"/>
              <a:t>, </a:t>
            </a:r>
            <a:r>
              <a:rPr lang="en-US" dirty="0" err="1"/>
              <a:t>Hapara</a:t>
            </a:r>
            <a:r>
              <a:rPr lang="en-US" dirty="0"/>
              <a:t>, ClassDojo, </a:t>
            </a:r>
            <a:r>
              <a:rPr lang="en-US" dirty="0" err="1"/>
              <a:t>QuizUp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1D5568-6D19-4896-813C-97487444D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50" y="4318782"/>
            <a:ext cx="3209088" cy="23812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545952-AC37-4E44-A3CB-ED35188A2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7861" y="4315787"/>
            <a:ext cx="3249057" cy="238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518955-18AA-4942-AB4C-D5C1BD9329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583" r="6975"/>
          <a:stretch/>
        </p:blipFill>
        <p:spPr>
          <a:xfrm>
            <a:off x="4229686" y="4315787"/>
            <a:ext cx="3732627" cy="238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76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73E38-B5D2-4277-80BA-8D31E36DF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Gamification Lessons We 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7AC30-77F3-4D04-8C7D-3387F46D8C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en-US" dirty="0"/>
              <a:t>Students will do more when they are having fun</a:t>
            </a:r>
            <a:endParaRPr lang="en-US" dirty="0">
              <a:cs typeface="Calibri"/>
            </a:endParaRPr>
          </a:p>
          <a:p>
            <a:pPr marL="457200" indent="-457200"/>
            <a:r>
              <a:rPr lang="en-US" dirty="0"/>
              <a:t>Students want to help faculty innovate</a:t>
            </a:r>
            <a:endParaRPr lang="en-US" dirty="0">
              <a:cs typeface="Calibri"/>
            </a:endParaRPr>
          </a:p>
          <a:p>
            <a:pPr marL="457200" indent="-457200"/>
            <a:r>
              <a:rPr lang="en-US" dirty="0"/>
              <a:t>Students are comfortable playing a variety of games</a:t>
            </a:r>
            <a:endParaRPr lang="en-US" dirty="0">
              <a:cs typeface="Calibri"/>
            </a:endParaRPr>
          </a:p>
          <a:p>
            <a:pPr marL="457200" indent="-457200"/>
            <a:r>
              <a:rPr lang="en-US" dirty="0"/>
              <a:t>Students are willing to help faculty experiment with gamification</a:t>
            </a:r>
            <a:endParaRPr lang="en-US" dirty="0"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147960-0008-4644-96F4-344A4C262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78" y="4368320"/>
            <a:ext cx="4642339" cy="23431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911BC1-982F-4474-9AA7-56CDBDA17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335" y="4372291"/>
            <a:ext cx="3515165" cy="234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7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388</Words>
  <Application>Microsoft Office PowerPoint</Application>
  <PresentationFormat>Widescreen</PresentationFormat>
  <Paragraphs>56</Paragraphs>
  <Slides>12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1_Office Theme</vt:lpstr>
      <vt:lpstr>Students and Gamification: Using Games to Increase Student Engagement</vt:lpstr>
      <vt:lpstr>Overview</vt:lpstr>
      <vt:lpstr>Gamification</vt:lpstr>
      <vt:lpstr>Games and Student Engagement</vt:lpstr>
      <vt:lpstr>Student Perspectives on Gamification</vt:lpstr>
      <vt:lpstr>Gamification Example: Minecraft</vt:lpstr>
      <vt:lpstr>Gamification Example: Kahoot!</vt:lpstr>
      <vt:lpstr>Games for Student Engagement</vt:lpstr>
      <vt:lpstr>Gamification Lessons We Learned</vt:lpstr>
      <vt:lpstr>Tips for Faculty</vt:lpstr>
      <vt:lpstr>References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Jarrard, James</dc:creator>
  <cp:lastModifiedBy>Jarrard, James</cp:lastModifiedBy>
  <cp:revision>126</cp:revision>
  <dcterms:created xsi:type="dcterms:W3CDTF">2021-02-02T15:00:39Z</dcterms:created>
  <dcterms:modified xsi:type="dcterms:W3CDTF">2021-03-15T18:12:22Z</dcterms:modified>
</cp:coreProperties>
</file>